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5" r:id="rId4"/>
    <p:sldId id="258" r:id="rId5"/>
    <p:sldId id="262" r:id="rId6"/>
    <p:sldId id="261" r:id="rId7"/>
    <p:sldId id="263" r:id="rId8"/>
    <p:sldId id="271" r:id="rId9"/>
    <p:sldId id="272" r:id="rId10"/>
    <p:sldId id="270" r:id="rId11"/>
    <p:sldId id="269"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85DFFF"/>
    <a:srgbClr val="FFFF00"/>
    <a:srgbClr val="33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705" autoAdjust="0"/>
  </p:normalViewPr>
  <p:slideViewPr>
    <p:cSldViewPr>
      <p:cViewPr varScale="1">
        <p:scale>
          <a:sx n="79" d="100"/>
          <a:sy n="79" d="100"/>
        </p:scale>
        <p:origin x="-16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B68C4FF4-6EE1-4A76-9B8F-B2F594D6C874}"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CBF7A747-1B53-4B3F-B8D2-D8AB0E128148}"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24BD201-5F9C-4593-BEFD-74C971F0B552}"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4B22E6F0-797A-404D-B2F0-96032D2C16E5}"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637A3035-02C7-4538-A480-C6887B19F5A6}"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D518664C-3B03-4311-A452-8E87A1DF2E36}"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3152DDE1-E9F2-4B50-AB95-1A36B28481DE}"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A087BA6C-DE82-4922-A007-5CB817EE4E20}"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D5011FA9-72D4-4D0D-AA04-5200C8F96D1C}"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64CBFCBB-F7D8-4AD9-B5F9-93687358CA6B}"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18AA105-3B9A-485F-A7BD-B3B1C1BFF994}"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9217202-91A5-4841-8837-12B3422A9C13}"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B003E727-7E97-4B76-A273-97C117DFD6DE}"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8"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9"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09F140D1-42AB-456C-B3EB-2E58162D29C5}"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C62FDA9A-A9AF-4522-BA4E-959710ABA8F2}"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4"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5"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7C4C3DF-49FF-4AA4-A1AB-8615103FAECA}"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981C31E6-6AC6-4E62-806B-D0CB1E8C6262}"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3"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4"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B1B0E188-B191-46AC-99B7-5113417AE6AB}"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9E59BE0-226E-4980-AAF5-F1A9DF7C7AE8}"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8ED8319C-EFFD-43A6-A723-9E31BBA50F68}"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8194FB44-2B3A-4EA5-B708-4FEB9F41BBF1}" type="datetimeFigureOut">
              <a:rPr lang="ru-RU">
                <a:solidFill>
                  <a:prstClr val="black"/>
                </a:solidFill>
                <a:latin typeface="Arial" charset="0"/>
                <a:cs typeface="Arial" charset="0"/>
              </a:rPr>
              <a:pPr fontAlgn="base">
                <a:spcBef>
                  <a:spcPct val="0"/>
                </a:spcBef>
                <a:spcAft>
                  <a:spcPct val="0"/>
                </a:spcAft>
                <a:defRPr/>
              </a:pPr>
              <a:t>10.09.2021</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7C51498-F984-481A-8E8C-4DDFA9BC9183}"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userDrawn="1"/>
        </p:nvSpPr>
        <p:spPr>
          <a:xfrm>
            <a:off x="653380" y="262741"/>
            <a:ext cx="8239099" cy="6332519"/>
          </a:xfrm>
          <a:prstGeom prst="rect">
            <a:avLst/>
          </a:prstGeom>
          <a:solidFill>
            <a:schemeClr val="bg1">
              <a:alpha val="70000"/>
            </a:schemeClr>
          </a:solidFill>
          <a:ln>
            <a:solidFill>
              <a:srgbClr val="85D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409" name="Rectangle 1"/>
          <p:cNvSpPr>
            <a:spLocks noChangeArrowheads="1"/>
          </p:cNvSpPr>
          <p:nvPr userDrawn="1"/>
        </p:nvSpPr>
        <p:spPr bwMode="auto">
          <a:xfrm>
            <a:off x="21200" y="6619885"/>
            <a:ext cx="1095172" cy="18466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6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Фокина Лидия Петровна </a:t>
            </a:r>
            <a:endParaRPr kumimoji="0" lang="ru-RU" sz="600" b="0" i="0" u="none" strike="noStrike" cap="none" normalizeH="0" baseline="0" dirty="0" smtClean="0">
              <a:ln>
                <a:noFill/>
              </a:ln>
              <a:solidFill>
                <a:srgbClr val="0070C0"/>
              </a:solidFill>
              <a:effectLst/>
              <a:latin typeface="Arial" pitchFamily="34" charset="0"/>
              <a:cs typeface="Arial" pitchFamily="34" charset="0"/>
            </a:endParaRPr>
          </a:p>
        </p:txBody>
      </p:sp>
      <p:pic>
        <p:nvPicPr>
          <p:cNvPr id="37" name="Picture 2" descr="http://img-fotki.yandex.ru/get/6709/16969765.141/0_74c93_8f7b4ea4_M.png"/>
          <p:cNvPicPr>
            <a:picLocks noChangeAspect="1" noChangeArrowheads="1"/>
          </p:cNvPicPr>
          <p:nvPr userDrawn="1"/>
        </p:nvPicPr>
        <p:blipFill>
          <a:blip r:embed="rId14" cstate="email">
            <a:duotone>
              <a:schemeClr val="accent1">
                <a:shade val="45000"/>
                <a:satMod val="135000"/>
              </a:schemeClr>
              <a:prstClr val="white"/>
            </a:duotone>
            <a:extLst>
              <a:ext uri="{28A0092B-C50C-407E-A947-70E740481C1C}">
                <a14:useLocalDpi xmlns="" xmlns:a14="http://schemas.microsoft.com/office/drawing/2010/main"/>
              </a:ext>
            </a:extLst>
          </a:blip>
          <a:srcRect/>
          <a:stretch>
            <a:fillRect/>
          </a:stretch>
        </p:blipFill>
        <p:spPr bwMode="auto">
          <a:xfrm>
            <a:off x="7308304" y="213247"/>
            <a:ext cx="1656184" cy="1578896"/>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2" descr="https://img-fotki.yandex.ru/get/30086/200418627.15e/0_16ef74_4acbfbc4_orig.png"/>
          <p:cNvPicPr>
            <a:picLocks noChangeAspect="1" noChangeArrowheads="1"/>
          </p:cNvPicPr>
          <p:nvPr userDrawn="1"/>
        </p:nvPicPr>
        <p:blipFill rotWithShape="1">
          <a:blip r:embed="rId15" cstate="email">
            <a:extLst>
              <a:ext uri="{28A0092B-C50C-407E-A947-70E740481C1C}">
                <a14:useLocalDpi xmlns="" xmlns:a14="http://schemas.microsoft.com/office/drawing/2010/main"/>
              </a:ext>
            </a:extLst>
          </a:blip>
          <a:srcRect/>
          <a:stretch/>
        </p:blipFill>
        <p:spPr bwMode="auto">
          <a:xfrm>
            <a:off x="97923" y="1047750"/>
            <a:ext cx="848375" cy="4762500"/>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6"/>
          <p:cNvGrpSpPr/>
          <p:nvPr/>
        </p:nvGrpSpPr>
        <p:grpSpPr>
          <a:xfrm>
            <a:off x="1115616" y="692697"/>
            <a:ext cx="7742664" cy="1033940"/>
            <a:chOff x="1115616" y="2146448"/>
            <a:chExt cx="7165477" cy="4036482"/>
          </a:xfrm>
        </p:grpSpPr>
        <p:sp>
          <p:nvSpPr>
            <p:cNvPr id="3" name="Прямоугольник 2"/>
            <p:cNvSpPr/>
            <p:nvPr/>
          </p:nvSpPr>
          <p:spPr>
            <a:xfrm>
              <a:off x="1115616" y="2146448"/>
              <a:ext cx="7165477" cy="308088"/>
            </a:xfrm>
            <a:prstGeom prst="rect">
              <a:avLst/>
            </a:prstGeom>
            <a:noFill/>
          </p:spPr>
          <p:txBody>
            <a:bodyPr wrap="square">
              <a:spAutoFit/>
            </a:bodyPr>
            <a:lstStyle/>
            <a:p>
              <a:pPr algn="ctr" fontAlgn="base">
                <a:spcBef>
                  <a:spcPct val="0"/>
                </a:spcBef>
                <a:spcAft>
                  <a:spcPct val="0"/>
                </a:spcAft>
                <a:defRPr/>
              </a:pPr>
              <a:endParaRPr lang="ru-RU" sz="2000" dirty="0">
                <a:ln w="19050">
                  <a:solidFill>
                    <a:prstClr val="white"/>
                  </a:solidFill>
                  <a:prstDash val="solid"/>
                </a:ln>
                <a:solidFill>
                  <a:schemeClr val="tx2">
                    <a:lumMod val="50000"/>
                  </a:schemeClr>
                </a:solidFill>
                <a:latin typeface="Monotype Corsiva" pitchFamily="66" charset="0"/>
                <a:cs typeface="Arial" charset="0"/>
              </a:endParaRPr>
            </a:p>
          </p:txBody>
        </p:sp>
        <p:sp>
          <p:nvSpPr>
            <p:cNvPr id="4" name="Прямоугольник 3"/>
            <p:cNvSpPr/>
            <p:nvPr/>
          </p:nvSpPr>
          <p:spPr>
            <a:xfrm>
              <a:off x="2187089" y="4741065"/>
              <a:ext cx="5084703" cy="1441865"/>
            </a:xfrm>
            <a:prstGeom prst="rect">
              <a:avLst/>
            </a:prstGeom>
          </p:spPr>
          <p:txBody>
            <a:bodyPr wrap="square">
              <a:spAutoFit/>
            </a:bodyPr>
            <a:lstStyle/>
            <a:p>
              <a:pPr algn="ctr" fontAlgn="base">
                <a:spcBef>
                  <a:spcPct val="0"/>
                </a:spcBef>
                <a:spcAft>
                  <a:spcPct val="0"/>
                </a:spcAft>
                <a:defRPr/>
              </a:pPr>
              <a:endParaRPr lang="ru-RU" dirty="0" smtClean="0">
                <a:solidFill>
                  <a:srgbClr val="0070C0"/>
                </a:solidFill>
                <a:effectLst>
                  <a:outerShdw blurRad="38100" dist="38100" dir="2700000" algn="tl">
                    <a:srgbClr val="000000">
                      <a:alpha val="43137"/>
                    </a:srgbClr>
                  </a:outerShdw>
                </a:effectLst>
                <a:latin typeface="Monotype Corsiva" pitchFamily="66" charset="0"/>
                <a:cs typeface="Arial" charset="0"/>
              </a:endParaRPr>
            </a:p>
          </p:txBody>
        </p:sp>
      </p:grpSp>
      <p:sp>
        <p:nvSpPr>
          <p:cNvPr id="8" name="Заголовок 7"/>
          <p:cNvSpPr>
            <a:spLocks noGrp="1"/>
          </p:cNvSpPr>
          <p:nvPr>
            <p:ph type="ctrTitle"/>
          </p:nvPr>
        </p:nvSpPr>
        <p:spPr>
          <a:xfrm>
            <a:off x="827584" y="692696"/>
            <a:ext cx="7772400" cy="720080"/>
          </a:xfrm>
        </p:spPr>
        <p:txBody>
          <a:bodyPr/>
          <a:lstStyle/>
          <a:p>
            <a:r>
              <a:rPr lang="ru-RU" sz="2000" dirty="0" smtClean="0">
                <a:solidFill>
                  <a:schemeClr val="tx2">
                    <a:lumMod val="75000"/>
                  </a:schemeClr>
                </a:solidFill>
              </a:rPr>
              <a:t>Муниципальное казенное дошкольное образовательное учреждение </a:t>
            </a:r>
            <a:br>
              <a:rPr lang="ru-RU" sz="2000" dirty="0" smtClean="0">
                <a:solidFill>
                  <a:schemeClr val="tx2">
                    <a:lumMod val="75000"/>
                  </a:schemeClr>
                </a:solidFill>
              </a:rPr>
            </a:br>
            <a:r>
              <a:rPr lang="ru-RU" sz="2000" dirty="0" smtClean="0">
                <a:solidFill>
                  <a:schemeClr val="tx2">
                    <a:lumMod val="75000"/>
                  </a:schemeClr>
                </a:solidFill>
              </a:rPr>
              <a:t>Тарнопольский детский сад</a:t>
            </a:r>
            <a:endParaRPr lang="ru-RU" sz="3400" dirty="0">
              <a:solidFill>
                <a:schemeClr val="tx2">
                  <a:lumMod val="75000"/>
                </a:schemeClr>
              </a:solidFill>
            </a:endParaRPr>
          </a:p>
        </p:txBody>
      </p:sp>
      <p:sp>
        <p:nvSpPr>
          <p:cNvPr id="9" name="Подзаголовок 8"/>
          <p:cNvSpPr>
            <a:spLocks noGrp="1"/>
          </p:cNvSpPr>
          <p:nvPr>
            <p:ph type="subTitle" idx="1"/>
          </p:nvPr>
        </p:nvSpPr>
        <p:spPr>
          <a:xfrm>
            <a:off x="1331640" y="2996952"/>
            <a:ext cx="6400800" cy="2880320"/>
          </a:xfrm>
        </p:spPr>
        <p:txBody>
          <a:bodyPr/>
          <a:lstStyle/>
          <a:p>
            <a:r>
              <a:rPr lang="ru-RU" sz="4400" b="1" dirty="0" smtClean="0">
                <a:solidFill>
                  <a:schemeClr val="tx2">
                    <a:lumMod val="75000"/>
                  </a:schemeClr>
                </a:solidFill>
              </a:rPr>
              <a:t>Рабочая программа воспитания</a:t>
            </a:r>
          </a:p>
          <a:p>
            <a:r>
              <a:rPr lang="ru-RU" dirty="0" smtClean="0">
                <a:solidFill>
                  <a:schemeClr val="tx2">
                    <a:lumMod val="75000"/>
                  </a:schemeClr>
                </a:solidFill>
              </a:rPr>
              <a:t>МКДОУ Тарнопольский детский сад </a:t>
            </a: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643192" cy="1143000"/>
          </a:xfrm>
        </p:spPr>
        <p:txBody>
          <a:bodyPr/>
          <a:lstStyle/>
          <a:p>
            <a:r>
              <a:rPr lang="ru-RU" sz="2000" dirty="0" smtClean="0"/>
              <a:t/>
            </a:r>
            <a:br>
              <a:rPr lang="ru-RU" sz="2000" dirty="0" smtClean="0"/>
            </a:br>
            <a:r>
              <a:rPr lang="ru-RU" sz="2000" b="1" dirty="0" smtClean="0">
                <a:solidFill>
                  <a:schemeClr val="tx2">
                    <a:lumMod val="50000"/>
                  </a:schemeClr>
                </a:solidFill>
              </a:rPr>
              <a:t>Совместные мероприятия с родителями </a:t>
            </a:r>
            <a:endParaRPr lang="ru-RU" sz="2000" b="1" dirty="0">
              <a:solidFill>
                <a:schemeClr val="tx2">
                  <a:lumMod val="50000"/>
                </a:schemeClr>
              </a:solidFill>
            </a:endParaRPr>
          </a:p>
        </p:txBody>
      </p:sp>
      <p:sp>
        <p:nvSpPr>
          <p:cNvPr id="3" name="Содержимое 2"/>
          <p:cNvSpPr>
            <a:spLocks noGrp="1"/>
          </p:cNvSpPr>
          <p:nvPr>
            <p:ph idx="1"/>
          </p:nvPr>
        </p:nvSpPr>
        <p:spPr>
          <a:xfrm>
            <a:off x="1043608" y="1600200"/>
            <a:ext cx="7643192" cy="4525963"/>
          </a:xfrm>
        </p:spPr>
        <p:txBody>
          <a:bodyPr/>
          <a:lstStyle/>
          <a:p>
            <a:endParaRPr lang="ru-RU" sz="1800" dirty="0" smtClean="0">
              <a:solidFill>
                <a:schemeClr val="tx2">
                  <a:lumMod val="50000"/>
                </a:schemeClr>
              </a:solidFill>
            </a:endParaRPr>
          </a:p>
          <a:p>
            <a:endParaRPr lang="ru-RU" sz="1800" dirty="0" smtClean="0">
              <a:solidFill>
                <a:schemeClr val="tx2">
                  <a:lumMod val="50000"/>
                </a:schemeClr>
              </a:solidFill>
            </a:endParaRPr>
          </a:p>
          <a:p>
            <a:r>
              <a:rPr lang="ru-RU" sz="1800" dirty="0" smtClean="0">
                <a:solidFill>
                  <a:schemeClr val="accent1">
                    <a:lumMod val="50000"/>
                  </a:schemeClr>
                </a:solidFill>
              </a:rPr>
              <a:t>Поделка «Осенняя фантазия»</a:t>
            </a:r>
          </a:p>
          <a:p>
            <a:r>
              <a:rPr lang="ru-RU" sz="1800" dirty="0" smtClean="0">
                <a:solidFill>
                  <a:schemeClr val="accent1">
                    <a:lumMod val="50000"/>
                  </a:schemeClr>
                </a:solidFill>
              </a:rPr>
              <a:t>Поделка «Новогодняя игрушка»</a:t>
            </a:r>
          </a:p>
          <a:p>
            <a:r>
              <a:rPr lang="ru-RU" sz="1800" dirty="0" smtClean="0">
                <a:solidFill>
                  <a:schemeClr val="accent1">
                    <a:lumMod val="50000"/>
                  </a:schemeClr>
                </a:solidFill>
              </a:rPr>
              <a:t>Акция «Накорми птиц зимой» - изготовление кормушек</a:t>
            </a:r>
          </a:p>
          <a:p>
            <a:r>
              <a:rPr lang="ru-RU" sz="1800" dirty="0" smtClean="0">
                <a:solidFill>
                  <a:schemeClr val="accent1">
                    <a:lumMod val="50000"/>
                  </a:schemeClr>
                </a:solidFill>
              </a:rPr>
              <a:t>Акция «Поделка из бросового материала»</a:t>
            </a:r>
          </a:p>
          <a:p>
            <a:r>
              <a:rPr lang="ru-RU" sz="1800" dirty="0" smtClean="0">
                <a:solidFill>
                  <a:schemeClr val="accent1">
                    <a:lumMod val="50000"/>
                  </a:schemeClr>
                </a:solidFill>
              </a:rPr>
              <a:t>Акция «Украсим клумбу детского сада»</a:t>
            </a:r>
          </a:p>
          <a:p>
            <a:endParaRPr lang="ru-RU" sz="1800" dirty="0">
              <a:solidFill>
                <a:schemeClr val="tx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643192" cy="1143000"/>
          </a:xfrm>
        </p:spPr>
        <p:txBody>
          <a:bodyPr/>
          <a:lstStyle/>
          <a:p>
            <a:r>
              <a:rPr lang="ru-RU" sz="2000" b="1" dirty="0" smtClean="0">
                <a:solidFill>
                  <a:srgbClr val="002060"/>
                </a:solidFill>
              </a:rPr>
              <a:t/>
            </a:r>
            <a:br>
              <a:rPr lang="ru-RU" sz="2000" b="1" dirty="0" smtClean="0">
                <a:solidFill>
                  <a:srgbClr val="002060"/>
                </a:solidFill>
              </a:rPr>
            </a:br>
            <a:r>
              <a:rPr lang="ru-RU" sz="2000" b="1" dirty="0" smtClean="0">
                <a:solidFill>
                  <a:srgbClr val="002060"/>
                </a:solidFill>
              </a:rPr>
              <a:t>РАЗДЕЛ </a:t>
            </a:r>
            <a:r>
              <a:rPr lang="ru-RU" sz="2000" b="1" dirty="0" smtClean="0">
                <a:solidFill>
                  <a:srgbClr val="002060"/>
                </a:solidFill>
              </a:rPr>
              <a:t>3. Организационный. Организационные условия реализации программы воспитания</a:t>
            </a:r>
            <a:r>
              <a:rPr lang="ru-RU" b="1" dirty="0" smtClean="0">
                <a:solidFill>
                  <a:srgbClr val="002060"/>
                </a:solidFill>
              </a:rPr>
              <a:t/>
            </a:r>
            <a:br>
              <a:rPr lang="ru-RU" b="1" dirty="0" smtClean="0">
                <a:solidFill>
                  <a:srgbClr val="002060"/>
                </a:solidFill>
              </a:rPr>
            </a:br>
            <a:r>
              <a:rPr lang="ru-RU" dirty="0" smtClean="0"/>
              <a:t>. </a:t>
            </a:r>
            <a:endParaRPr lang="ru-RU" dirty="0"/>
          </a:p>
        </p:txBody>
      </p:sp>
      <p:sp>
        <p:nvSpPr>
          <p:cNvPr id="3" name="Содержимое 2"/>
          <p:cNvSpPr>
            <a:spLocks noGrp="1"/>
          </p:cNvSpPr>
          <p:nvPr>
            <p:ph idx="1"/>
          </p:nvPr>
        </p:nvSpPr>
        <p:spPr>
          <a:xfrm>
            <a:off x="1115616" y="1600200"/>
            <a:ext cx="7571184" cy="4525963"/>
          </a:xfrm>
        </p:spPr>
        <p:txBody>
          <a:bodyPr/>
          <a:lstStyle/>
          <a:p>
            <a:pPr indent="0">
              <a:buNone/>
            </a:pPr>
            <a:endParaRPr lang="ru-RU" sz="1800" dirty="0" smtClean="0">
              <a:solidFill>
                <a:schemeClr val="tx2">
                  <a:lumMod val="50000"/>
                </a:schemeClr>
              </a:solidFill>
            </a:endParaRPr>
          </a:p>
          <a:p>
            <a:pPr indent="0">
              <a:buNone/>
            </a:pPr>
            <a:r>
              <a:rPr lang="ru-RU" sz="1800" dirty="0" smtClean="0">
                <a:solidFill>
                  <a:schemeClr val="tx2">
                    <a:lumMod val="50000"/>
                  </a:schemeClr>
                </a:solidFill>
              </a:rPr>
              <a:t>В этом разделе прописаны нормативные акты, на которые мы опирались при разработке программы воспитания и материально-техническое обеспечение </a:t>
            </a:r>
            <a:endParaRPr lang="ru-RU" sz="1800" dirty="0">
              <a:solidFill>
                <a:schemeClr val="tx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403648" y="1600200"/>
            <a:ext cx="7283152" cy="4525963"/>
          </a:xfrm>
        </p:spPr>
        <p:txBody>
          <a:bodyPr/>
          <a:lstStyle/>
          <a:p>
            <a:pPr algn="ctr">
              <a:buNone/>
            </a:pPr>
            <a:r>
              <a:rPr lang="ru-RU" dirty="0" smtClean="0">
                <a:solidFill>
                  <a:schemeClr val="tx2">
                    <a:lumMod val="50000"/>
                  </a:schemeClr>
                </a:solidFill>
              </a:rPr>
              <a:t>Благодарим за внимание! </a:t>
            </a:r>
            <a:endParaRPr lang="ru-RU" dirty="0">
              <a:solidFill>
                <a:schemeClr val="tx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638"/>
            <a:ext cx="7571184" cy="418058"/>
          </a:xfrm>
        </p:spPr>
        <p:txBody>
          <a:bodyPr/>
          <a:lstStyle/>
          <a:p>
            <a:r>
              <a:rPr lang="ru-RU" sz="2000" b="1" dirty="0" smtClean="0">
                <a:solidFill>
                  <a:srgbClr val="002060"/>
                </a:solidFill>
              </a:rPr>
              <a:t>Структура программы </a:t>
            </a:r>
            <a:endParaRPr lang="ru-RU" sz="2000" b="1" dirty="0">
              <a:solidFill>
                <a:srgbClr val="002060"/>
              </a:solidFill>
            </a:endParaRPr>
          </a:p>
        </p:txBody>
      </p:sp>
      <p:sp>
        <p:nvSpPr>
          <p:cNvPr id="3" name="Содержимое 2"/>
          <p:cNvSpPr>
            <a:spLocks noGrp="1"/>
          </p:cNvSpPr>
          <p:nvPr>
            <p:ph idx="1"/>
          </p:nvPr>
        </p:nvSpPr>
        <p:spPr>
          <a:xfrm>
            <a:off x="1115616" y="692696"/>
            <a:ext cx="7571184" cy="5832648"/>
          </a:xfrm>
        </p:spPr>
        <p:txBody>
          <a:bodyPr/>
          <a:lstStyle/>
          <a:p>
            <a:pPr>
              <a:buNone/>
            </a:pPr>
            <a:r>
              <a:rPr lang="ru-RU" sz="1800" b="1" dirty="0" smtClean="0">
                <a:solidFill>
                  <a:srgbClr val="002060"/>
                </a:solidFill>
              </a:rPr>
              <a:t>РАЗДЕЛ 1. Целевой . Целевые ориентиры и планируемые результаты программы </a:t>
            </a:r>
          </a:p>
          <a:p>
            <a:pPr>
              <a:buNone/>
            </a:pPr>
            <a:r>
              <a:rPr lang="ru-RU" sz="1800" b="1" dirty="0" smtClean="0">
                <a:solidFill>
                  <a:srgbClr val="002060"/>
                </a:solidFill>
              </a:rPr>
              <a:t>- </a:t>
            </a:r>
            <a:r>
              <a:rPr lang="ru-RU" sz="1600" dirty="0" smtClean="0">
                <a:solidFill>
                  <a:srgbClr val="002060"/>
                </a:solidFill>
              </a:rPr>
              <a:t>Особенности воспитательного процесса в МКДОУ Тарнопольский                        детский сад</a:t>
            </a:r>
          </a:p>
          <a:p>
            <a:pPr>
              <a:buNone/>
            </a:pPr>
            <a:r>
              <a:rPr lang="ru-RU" sz="1600" dirty="0" smtClean="0">
                <a:solidFill>
                  <a:srgbClr val="002060"/>
                </a:solidFill>
              </a:rPr>
              <a:t>- Цель и задачи  Программы воспитания</a:t>
            </a:r>
          </a:p>
          <a:p>
            <a:pPr>
              <a:buNone/>
            </a:pPr>
            <a:r>
              <a:rPr lang="ru-RU" sz="1600" dirty="0" smtClean="0">
                <a:solidFill>
                  <a:srgbClr val="002060"/>
                </a:solidFill>
              </a:rPr>
              <a:t>- Требования к планируемым результатам освоения Примерной программы </a:t>
            </a:r>
          </a:p>
          <a:p>
            <a:pPr>
              <a:buNone/>
            </a:pPr>
            <a:r>
              <a:rPr lang="ru-RU" sz="1600" dirty="0" smtClean="0">
                <a:solidFill>
                  <a:srgbClr val="002060"/>
                </a:solidFill>
              </a:rPr>
              <a:t>- Целевые ориентиры воспитательной работы для детей дошкольного возраста</a:t>
            </a:r>
          </a:p>
          <a:p>
            <a:pPr>
              <a:buNone/>
            </a:pPr>
            <a:r>
              <a:rPr lang="ru-RU" sz="1800" b="1" dirty="0" smtClean="0">
                <a:solidFill>
                  <a:srgbClr val="002060"/>
                </a:solidFill>
              </a:rPr>
              <a:t>РАЗДЕЛ 2. Содержательный . </a:t>
            </a:r>
          </a:p>
          <a:p>
            <a:pPr>
              <a:buNone/>
            </a:pPr>
            <a:r>
              <a:rPr lang="ru-RU" sz="1600" dirty="0" smtClean="0">
                <a:solidFill>
                  <a:srgbClr val="002060"/>
                </a:solidFill>
              </a:rPr>
              <a:t>- Модуль «Патриотическое воспитание»</a:t>
            </a:r>
          </a:p>
          <a:p>
            <a:pPr>
              <a:buNone/>
            </a:pPr>
            <a:r>
              <a:rPr lang="ru-RU" sz="1600" dirty="0" smtClean="0">
                <a:solidFill>
                  <a:srgbClr val="002060"/>
                </a:solidFill>
              </a:rPr>
              <a:t>- Модуль «Экологическое воспитание»</a:t>
            </a:r>
          </a:p>
          <a:p>
            <a:pPr>
              <a:buNone/>
            </a:pPr>
            <a:r>
              <a:rPr lang="ru-RU" sz="1600" dirty="0" smtClean="0">
                <a:solidFill>
                  <a:srgbClr val="002060"/>
                </a:solidFill>
              </a:rPr>
              <a:t>- Модуль «Трудовое воспитание»</a:t>
            </a:r>
          </a:p>
          <a:p>
            <a:pPr>
              <a:buNone/>
            </a:pPr>
            <a:r>
              <a:rPr lang="ru-RU" sz="1600" dirty="0" smtClean="0">
                <a:solidFill>
                  <a:srgbClr val="002060"/>
                </a:solidFill>
              </a:rPr>
              <a:t>- Модуль «Основы здорового образа жизни»</a:t>
            </a:r>
          </a:p>
          <a:p>
            <a:pPr>
              <a:buFontTx/>
              <a:buChar char="-"/>
            </a:pPr>
            <a:r>
              <a:rPr lang="ru-RU" sz="1600" dirty="0" smtClean="0">
                <a:solidFill>
                  <a:srgbClr val="002060"/>
                </a:solidFill>
              </a:rPr>
              <a:t>Традиции детского сада</a:t>
            </a:r>
          </a:p>
          <a:p>
            <a:pPr>
              <a:buFontTx/>
              <a:buChar char="-"/>
            </a:pPr>
            <a:r>
              <a:rPr lang="ru-RU" sz="1600" dirty="0" smtClean="0">
                <a:solidFill>
                  <a:srgbClr val="002060"/>
                </a:solidFill>
              </a:rPr>
              <a:t>Взаимодействие с родителями</a:t>
            </a:r>
          </a:p>
          <a:p>
            <a:pPr>
              <a:buNone/>
            </a:pPr>
            <a:r>
              <a:rPr lang="ru-RU" sz="1600" b="1" dirty="0" smtClean="0">
                <a:solidFill>
                  <a:srgbClr val="002060"/>
                </a:solidFill>
              </a:rPr>
              <a:t>РАЗДЕЛ 3. Организационный. Организационные условия реализации программы воспитания</a:t>
            </a:r>
          </a:p>
          <a:p>
            <a:pPr>
              <a:buNone/>
            </a:pPr>
            <a:r>
              <a:rPr lang="ru-RU" sz="1600" dirty="0" smtClean="0">
                <a:solidFill>
                  <a:srgbClr val="002060"/>
                </a:solidFill>
              </a:rPr>
              <a:t>- Нормативно-методическое обеспечение реализации Программы воспитания</a:t>
            </a:r>
          </a:p>
          <a:p>
            <a:pPr>
              <a:buNone/>
            </a:pPr>
            <a:r>
              <a:rPr lang="ru-RU" sz="1600" dirty="0" smtClean="0">
                <a:solidFill>
                  <a:srgbClr val="002060"/>
                </a:solidFill>
              </a:rPr>
              <a:t>- Материально-техническое обеспечение реализации Программы воспитания</a:t>
            </a:r>
          </a:p>
          <a:p>
            <a:pPr>
              <a:buNone/>
            </a:pPr>
            <a:r>
              <a:rPr lang="ru-RU" sz="1600" dirty="0" smtClean="0">
                <a:solidFill>
                  <a:srgbClr val="002060"/>
                </a:solidFill>
              </a:rPr>
              <a:t>- Методические материалы и средства воспитания</a:t>
            </a:r>
          </a:p>
          <a:p>
            <a:pPr>
              <a:buNone/>
            </a:pPr>
            <a:r>
              <a:rPr lang="ru-RU" sz="1600" dirty="0" smtClean="0">
                <a:solidFill>
                  <a:srgbClr val="002060"/>
                </a:solidFill>
              </a:rPr>
              <a:t>- План воспитательно-образовательной работы разновозрастной группы </a:t>
            </a:r>
          </a:p>
          <a:p>
            <a:pPr>
              <a:buFontTx/>
              <a:buChar char="-"/>
            </a:pPr>
            <a:endParaRPr lang="ru-RU" sz="1600" dirty="0" smtClean="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74638"/>
            <a:ext cx="7571184" cy="1143000"/>
          </a:xfrm>
        </p:spPr>
        <p:txBody>
          <a:bodyPr/>
          <a:lstStyle/>
          <a:p>
            <a:endParaRPr lang="ru-RU" dirty="0"/>
          </a:p>
        </p:txBody>
      </p:sp>
      <p:sp>
        <p:nvSpPr>
          <p:cNvPr id="3" name="Содержимое 2"/>
          <p:cNvSpPr>
            <a:spLocks noGrp="1"/>
          </p:cNvSpPr>
          <p:nvPr>
            <p:ph idx="1"/>
          </p:nvPr>
        </p:nvSpPr>
        <p:spPr>
          <a:xfrm>
            <a:off x="1115616" y="1600200"/>
            <a:ext cx="7571184" cy="4525963"/>
          </a:xfrm>
        </p:spPr>
        <p:txBody>
          <a:bodyPr/>
          <a:lstStyle/>
          <a:p>
            <a:pPr>
              <a:buNone/>
            </a:pPr>
            <a:endParaRPr lang="ru-RU" dirty="0" smtClean="0">
              <a:solidFill>
                <a:srgbClr val="002060"/>
              </a:solidFill>
            </a:endParaRPr>
          </a:p>
          <a:p>
            <a:pPr>
              <a:buNone/>
            </a:pPr>
            <a:endParaRPr lang="ru-RU" dirty="0" smtClean="0">
              <a:solidFill>
                <a:srgbClr val="002060"/>
              </a:solidFill>
            </a:endParaRPr>
          </a:p>
          <a:p>
            <a:pPr algn="ctr">
              <a:buNone/>
            </a:pPr>
            <a:r>
              <a:rPr lang="ru-RU" b="1" dirty="0" smtClean="0">
                <a:solidFill>
                  <a:srgbClr val="002060"/>
                </a:solidFill>
              </a:rPr>
              <a:t>Раздел 1. Целевой </a:t>
            </a:r>
            <a:endParaRPr lang="ru-RU"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796950"/>
          </a:xfrm>
        </p:spPr>
        <p:txBody>
          <a:bodyPr/>
          <a:lstStyle/>
          <a:p>
            <a:r>
              <a:rPr lang="ru-RU" sz="2000" b="1" dirty="0" smtClean="0">
                <a:solidFill>
                  <a:srgbClr val="002060"/>
                </a:solidFill>
              </a:rPr>
              <a:t>Характеристика особенностей воспитательного процесса</a:t>
            </a:r>
            <a:endParaRPr lang="ru-RU" sz="2000" b="1" dirty="0">
              <a:solidFill>
                <a:srgbClr val="002060"/>
              </a:solidFill>
            </a:endParaRPr>
          </a:p>
        </p:txBody>
      </p:sp>
      <p:sp>
        <p:nvSpPr>
          <p:cNvPr id="3" name="Содержимое 2"/>
          <p:cNvSpPr>
            <a:spLocks noGrp="1"/>
          </p:cNvSpPr>
          <p:nvPr>
            <p:ph idx="1"/>
          </p:nvPr>
        </p:nvSpPr>
        <p:spPr>
          <a:xfrm>
            <a:off x="1259632" y="1412776"/>
            <a:ext cx="7427168" cy="5184576"/>
          </a:xfrm>
        </p:spPr>
        <p:txBody>
          <a:bodyPr/>
          <a:lstStyle/>
          <a:p>
            <a:pPr indent="0" algn="just">
              <a:spcBef>
                <a:spcPts val="0"/>
              </a:spcBef>
              <a:buNone/>
            </a:pPr>
            <a:r>
              <a:rPr lang="ru-RU" sz="1800" dirty="0" smtClean="0">
                <a:solidFill>
                  <a:srgbClr val="002060"/>
                </a:solidFill>
              </a:rPr>
              <a:t>      Образовательный процесс в МБДОУ Тарнопольский детский сад</a:t>
            </a:r>
          </a:p>
          <a:p>
            <a:pPr algn="just">
              <a:spcBef>
                <a:spcPts val="0"/>
              </a:spcBef>
              <a:buNone/>
            </a:pPr>
            <a:r>
              <a:rPr lang="ru-RU" sz="1800" dirty="0" smtClean="0">
                <a:solidFill>
                  <a:srgbClr val="002060"/>
                </a:solidFill>
              </a:rPr>
              <a:t>       осуществляется в соответствии с требованиями федерального</a:t>
            </a:r>
          </a:p>
          <a:p>
            <a:pPr algn="just">
              <a:spcBef>
                <a:spcPts val="0"/>
              </a:spcBef>
              <a:buNone/>
            </a:pPr>
            <a:r>
              <a:rPr lang="ru-RU" sz="1800" dirty="0" smtClean="0">
                <a:solidFill>
                  <a:srgbClr val="002060"/>
                </a:solidFill>
              </a:rPr>
              <a:t>       государственного образовательного стандарта дошкольного</a:t>
            </a:r>
          </a:p>
          <a:p>
            <a:pPr algn="just">
              <a:spcBef>
                <a:spcPts val="0"/>
              </a:spcBef>
              <a:buNone/>
            </a:pPr>
            <a:r>
              <a:rPr lang="ru-RU" sz="1800" dirty="0" smtClean="0">
                <a:solidFill>
                  <a:srgbClr val="002060"/>
                </a:solidFill>
              </a:rPr>
              <a:t>       образования, утвержденного приказом </a:t>
            </a:r>
            <a:r>
              <a:rPr lang="ru-RU" sz="1800" dirty="0" err="1" smtClean="0">
                <a:solidFill>
                  <a:srgbClr val="002060"/>
                </a:solidFill>
              </a:rPr>
              <a:t>Минобрнауки</a:t>
            </a:r>
            <a:r>
              <a:rPr lang="ru-RU" sz="1800" dirty="0" smtClean="0">
                <a:solidFill>
                  <a:srgbClr val="002060"/>
                </a:solidFill>
              </a:rPr>
              <a:t>  России от</a:t>
            </a:r>
          </a:p>
          <a:p>
            <a:pPr algn="just">
              <a:spcBef>
                <a:spcPts val="0"/>
              </a:spcBef>
              <a:buNone/>
            </a:pPr>
            <a:r>
              <a:rPr lang="ru-RU" sz="1800" dirty="0" smtClean="0">
                <a:solidFill>
                  <a:srgbClr val="002060"/>
                </a:solidFill>
              </a:rPr>
              <a:t>       17.10.2013 №1155. </a:t>
            </a:r>
          </a:p>
          <a:p>
            <a:pPr algn="just">
              <a:spcBef>
                <a:spcPts val="0"/>
              </a:spcBef>
              <a:buNone/>
            </a:pPr>
            <a:endParaRPr lang="ru-RU" sz="1800" dirty="0" smtClean="0">
              <a:solidFill>
                <a:srgbClr val="002060"/>
              </a:solidFill>
            </a:endParaRPr>
          </a:p>
          <a:p>
            <a:pPr>
              <a:buNone/>
            </a:pPr>
            <a:r>
              <a:rPr lang="ru-RU" sz="1800" dirty="0" smtClean="0">
                <a:solidFill>
                  <a:srgbClr val="002060"/>
                </a:solidFill>
              </a:rPr>
              <a:t>           Общая </a:t>
            </a:r>
            <a:r>
              <a:rPr lang="ru-RU" sz="1800" b="1" dirty="0" smtClean="0">
                <a:solidFill>
                  <a:srgbClr val="002060"/>
                </a:solidFill>
              </a:rPr>
              <a:t>цель</a:t>
            </a:r>
            <a:r>
              <a:rPr lang="ru-RU" sz="1800" dirty="0" smtClean="0">
                <a:solidFill>
                  <a:srgbClr val="002060"/>
                </a:solidFill>
              </a:rPr>
              <a:t> воспитания в ДОУ – личностное развитие дошкольников и создание условий для их позитивной социализации на основе базовых ценностей российского общества через:    </a:t>
            </a:r>
          </a:p>
          <a:p>
            <a:pPr lvl="0">
              <a:buNone/>
            </a:pPr>
            <a:r>
              <a:rPr lang="ru-RU" sz="1800" dirty="0" smtClean="0">
                <a:solidFill>
                  <a:srgbClr val="002060"/>
                </a:solidFill>
              </a:rPr>
              <a:t>     - формирование ценностного отношения к окружающему миру, другим людям, себе;       </a:t>
            </a:r>
          </a:p>
          <a:p>
            <a:pPr lvl="0">
              <a:buNone/>
            </a:pPr>
            <a:r>
              <a:rPr lang="ru-RU" sz="1800" dirty="0" smtClean="0">
                <a:solidFill>
                  <a:srgbClr val="002060"/>
                </a:solidFill>
              </a:rPr>
              <a:t>     - овладение первичными представлениями о базовых ценностях, а также выработанных обществом нормах и правилах поведения;    </a:t>
            </a:r>
          </a:p>
          <a:p>
            <a:pPr lvl="0">
              <a:buNone/>
            </a:pPr>
            <a:r>
              <a:rPr lang="ru-RU" sz="1800" dirty="0" smtClean="0">
                <a:solidFill>
                  <a:srgbClr val="002060"/>
                </a:solidFill>
              </a:rPr>
              <a:t>     - приобретение первичного опыта деятельности и поведения в соответствии с базовыми национальными ценностями, нормами и правилами, принятыми в обществе. </a:t>
            </a:r>
          </a:p>
          <a:p>
            <a:pPr indent="0">
              <a:spcBef>
                <a:spcPts val="0"/>
              </a:spcBef>
              <a:buNone/>
            </a:pPr>
            <a:endParaRPr lang="ru-RU"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04664"/>
            <a:ext cx="7571184" cy="1012974"/>
          </a:xfrm>
        </p:spPr>
        <p:txBody>
          <a:bodyPr/>
          <a:lstStyle/>
          <a:p>
            <a:r>
              <a:rPr lang="ru-RU" sz="2000" b="1" dirty="0" smtClean="0">
                <a:solidFill>
                  <a:srgbClr val="000066"/>
                </a:solidFill>
              </a:rPr>
              <a:t>Основными традициями воспитания в образовательной организации  являются следующие:</a:t>
            </a:r>
            <a:r>
              <a:rPr lang="ru-RU" dirty="0" smtClean="0"/>
              <a:t/>
            </a:r>
            <a:br>
              <a:rPr lang="ru-RU" dirty="0" smtClean="0"/>
            </a:br>
            <a:endParaRPr lang="ru-RU" dirty="0"/>
          </a:p>
        </p:txBody>
      </p:sp>
      <p:sp>
        <p:nvSpPr>
          <p:cNvPr id="3" name="Содержимое 2"/>
          <p:cNvSpPr>
            <a:spLocks noGrp="1"/>
          </p:cNvSpPr>
          <p:nvPr>
            <p:ph idx="1"/>
          </p:nvPr>
        </p:nvSpPr>
        <p:spPr>
          <a:xfrm>
            <a:off x="1115616" y="1196752"/>
            <a:ext cx="7571184" cy="4929411"/>
          </a:xfrm>
        </p:spPr>
        <p:txBody>
          <a:bodyPr/>
          <a:lstStyle/>
          <a:p>
            <a:pPr lvl="0"/>
            <a:r>
              <a:rPr lang="ru-RU" sz="1800" dirty="0" smtClean="0">
                <a:solidFill>
                  <a:srgbClr val="002060"/>
                </a:solidFill>
              </a:rPr>
              <a:t>стержнем годового цикла воспитательной работы ДОУ являются ключевые мероприятия МКДОУ Тарнопольский детский сад, мероприятия «Календаря   образовательных событий ДОУ», коллективные дела группы детей под руководством  воспитателя, через которые осуществляется интеграция воспитательных усилий                                педагогических работников;</a:t>
            </a:r>
          </a:p>
          <a:p>
            <a:pPr lvl="0">
              <a:buNone/>
            </a:pPr>
            <a:endParaRPr lang="ru-RU" sz="1800" dirty="0" smtClean="0">
              <a:solidFill>
                <a:srgbClr val="002060"/>
              </a:solidFill>
            </a:endParaRPr>
          </a:p>
          <a:p>
            <a:pPr lvl="0"/>
            <a:r>
              <a:rPr lang="ru-RU" sz="1800" dirty="0" smtClean="0">
                <a:solidFill>
                  <a:srgbClr val="002060"/>
                </a:solidFill>
              </a:rPr>
              <a:t>важной чертой каждого ключевого мероприятия, события и большинства используемых для воспитания других совместных дел педагогов, детей и родителей,  является обсуждение, планирование, совместное проведение и создание творческого продукта (коллективного или индивидуального каждого участника);</a:t>
            </a:r>
          </a:p>
          <a:p>
            <a:pPr lvl="0">
              <a:buNone/>
            </a:pPr>
            <a:endParaRPr lang="ru-RU" sz="1800" dirty="0" smtClean="0">
              <a:solidFill>
                <a:srgbClr val="002060"/>
              </a:solidFill>
            </a:endParaRPr>
          </a:p>
          <a:p>
            <a:pPr lvl="0"/>
            <a:r>
              <a:rPr lang="ru-RU" sz="1800" dirty="0" smtClean="0">
                <a:solidFill>
                  <a:srgbClr val="002060"/>
                </a:solidFill>
              </a:rPr>
              <a:t>в проведении мероприятий МКДОУ Тарнопольский детский сад поощряется помощь старших детей младшим, социальная активность, стремление создать  коллективный или индивидуальный творческий продукт, принять участие в общественно значимом деле;</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74638"/>
            <a:ext cx="7715200" cy="1143000"/>
          </a:xfrm>
        </p:spPr>
        <p:txBody>
          <a:bodyPr/>
          <a:lstStyle/>
          <a:p>
            <a:r>
              <a:rPr lang="ru-RU" sz="2000" b="1" dirty="0" smtClean="0">
                <a:solidFill>
                  <a:srgbClr val="000066"/>
                </a:solidFill>
              </a:rPr>
              <a:t>Основными традициями воспитания в образовательной организации  являются следующие:</a:t>
            </a:r>
            <a:endParaRPr lang="ru-RU" sz="2000" dirty="0"/>
          </a:p>
        </p:txBody>
      </p:sp>
      <p:sp>
        <p:nvSpPr>
          <p:cNvPr id="3" name="Содержимое 2"/>
          <p:cNvSpPr>
            <a:spLocks noGrp="1"/>
          </p:cNvSpPr>
          <p:nvPr>
            <p:ph idx="1"/>
          </p:nvPr>
        </p:nvSpPr>
        <p:spPr>
          <a:xfrm>
            <a:off x="1187624" y="1700808"/>
            <a:ext cx="7488832" cy="4165923"/>
          </a:xfrm>
        </p:spPr>
        <p:txBody>
          <a:bodyPr/>
          <a:lstStyle/>
          <a:p>
            <a:pPr lvl="0"/>
            <a:r>
              <a:rPr lang="ru-RU" sz="1800" dirty="0" smtClean="0">
                <a:solidFill>
                  <a:srgbClr val="002060"/>
                </a:solidFill>
              </a:rPr>
              <a:t>педагогические работники ДОУ ориентированы на формирование детского коллектива внутри одной возрастной группы, на установление доброжелательных и  товарищеских взаимоотношений между детьми разных возрастов и ровесниками; умение играть, заниматься интересным делом в паре, небольшой группе;</a:t>
            </a:r>
          </a:p>
          <a:p>
            <a:pPr lvl="0">
              <a:buNone/>
            </a:pPr>
            <a:endParaRPr lang="ru-RU" sz="1800" dirty="0" smtClean="0">
              <a:solidFill>
                <a:srgbClr val="002060"/>
              </a:solidFill>
            </a:endParaRPr>
          </a:p>
          <a:p>
            <a:pPr lvl="0"/>
            <a:r>
              <a:rPr lang="ru-RU" sz="1800" dirty="0" smtClean="0">
                <a:solidFill>
                  <a:srgbClr val="002060"/>
                </a:solidFill>
              </a:rPr>
              <a:t>ключевой фигурой воспитания в ДОУ является воспитатель группы,                     реализующий по отношению к ребенку защитную, личностно развивающую,  организационную, посредническую (в разрешении конфликтов) функции. Поскольку  воспитатель является для ребенка фигурой очень значимой, именно на него ложится  огромная ответственность за создание условий для личностного развития ребенка.</a:t>
            </a:r>
            <a:endParaRPr lang="ru-RU" sz="18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15616" y="274638"/>
            <a:ext cx="7571184" cy="778098"/>
          </a:xfrm>
        </p:spPr>
        <p:txBody>
          <a:bodyPr/>
          <a:lstStyle/>
          <a:p>
            <a:r>
              <a:rPr lang="ru-RU" sz="2000" b="1" dirty="0" smtClean="0">
                <a:solidFill>
                  <a:srgbClr val="002060"/>
                </a:solidFill>
              </a:rPr>
              <a:t>Целевые ориентиры воспитательной работы для детей раннего возраста (к 3 годам) </a:t>
            </a:r>
            <a:r>
              <a:rPr lang="ru-RU" dirty="0" smtClean="0"/>
              <a:t/>
            </a:r>
            <a:br>
              <a:rPr lang="ru-RU" dirty="0" smtClean="0"/>
            </a:br>
            <a:endParaRPr lang="ru-RU" dirty="0"/>
          </a:p>
        </p:txBody>
      </p:sp>
      <p:sp>
        <p:nvSpPr>
          <p:cNvPr id="5" name="Содержимое 4"/>
          <p:cNvSpPr>
            <a:spLocks noGrp="1"/>
          </p:cNvSpPr>
          <p:nvPr>
            <p:ph idx="1"/>
          </p:nvPr>
        </p:nvSpPr>
        <p:spPr>
          <a:xfrm>
            <a:off x="1043608" y="1124744"/>
            <a:ext cx="7643192" cy="5001419"/>
          </a:xfrm>
        </p:spPr>
        <p:txBody>
          <a:bodyPr/>
          <a:lstStyle/>
          <a:p>
            <a:r>
              <a:rPr lang="ru-RU" sz="1600" dirty="0" smtClean="0">
                <a:solidFill>
                  <a:srgbClr val="002060"/>
                </a:solidFill>
              </a:rPr>
              <a:t>Проявляющий привязанность, любовь к семье, близким, окружающему миру</a:t>
            </a:r>
          </a:p>
          <a:p>
            <a:r>
              <a:rPr lang="ru-RU" sz="1600" dirty="0" smtClean="0">
                <a:solidFill>
                  <a:srgbClr val="002060"/>
                </a:solidFill>
              </a:rPr>
              <a:t>Способный понять и принять, что такое «хорошо» и «плохо».                                     Проявляющий интерес к другим детям и способный бесконфликтно играть рядом с ними. Проявляющий позицию «Я сам!». Доброжелательный,                                   проявляющий сочувствие, доброту. Испытывающий чувство удовольствия в случае одобрения и чувство огорчения в случае неодобрения со стороны взрослых. Способный к  самостоятельным (свободным) активным действиям в общении. Способный общаться с другими людьми с помощью вербальных  и                 невербальных средств общения                                               </a:t>
            </a:r>
          </a:p>
          <a:p>
            <a:r>
              <a:rPr lang="ru-RU" sz="1600" dirty="0" smtClean="0">
                <a:solidFill>
                  <a:srgbClr val="002060"/>
                </a:solidFill>
              </a:rPr>
              <a:t>Проявляющий интерес к  окружающему миру и активность в поведении и деятельности.</a:t>
            </a:r>
          </a:p>
          <a:p>
            <a:r>
              <a:rPr lang="ru-RU" sz="1600" b="1" dirty="0" smtClean="0">
                <a:solidFill>
                  <a:srgbClr val="002060"/>
                </a:solidFill>
              </a:rPr>
              <a:t>Выполняющий действия по самообслуживанию: моет руки,                      самостоятельно ест, ложится спать и т. д. Стремящийся быть опрятным.                   Проявляющий интерес к физической активности. Соблюдающий                                       элементарные правила безопасности в быту, в ОО, на природе.</a:t>
            </a:r>
          </a:p>
          <a:p>
            <a:r>
              <a:rPr lang="ru-RU" sz="1600" dirty="0" smtClean="0">
                <a:solidFill>
                  <a:srgbClr val="002060"/>
                </a:solidFill>
              </a:rPr>
              <a:t>Поддерживающий элементарный порядок в окружающей обстановке. Стремящийся помогать взрослому в доступных действиях. Стремящийся к самостоятельности в самообслуживании, в быту, в игре, в продуктивных видах деятельности.</a:t>
            </a:r>
          </a:p>
          <a:p>
            <a:r>
              <a:rPr lang="ru-RU" sz="1600" dirty="0" smtClean="0">
                <a:solidFill>
                  <a:srgbClr val="002060"/>
                </a:solidFill>
              </a:rPr>
              <a:t>Эмоционально отзывчивый к красоте. Проявляющий интерес и желание заниматься продуктивными видами деятельности.</a:t>
            </a:r>
          </a:p>
          <a:p>
            <a:endParaRPr lang="ru-RU"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74638"/>
            <a:ext cx="7643192" cy="706090"/>
          </a:xfrm>
        </p:spPr>
        <p:txBody>
          <a:bodyPr/>
          <a:lstStyle/>
          <a:p>
            <a:r>
              <a:rPr lang="ru-RU" sz="2000" b="1" dirty="0" smtClean="0">
                <a:solidFill>
                  <a:srgbClr val="002060"/>
                </a:solidFill>
              </a:rPr>
              <a:t>Целевые ориентиры воспитательной работы для детей дошкольного возраста (до 8 лет) </a:t>
            </a:r>
            <a:r>
              <a:rPr lang="ru-RU" dirty="0" smtClean="0"/>
              <a:t/>
            </a:r>
            <a:br>
              <a:rPr lang="ru-RU" dirty="0" smtClean="0"/>
            </a:br>
            <a:endParaRPr lang="ru-RU" dirty="0"/>
          </a:p>
        </p:txBody>
      </p:sp>
      <p:sp>
        <p:nvSpPr>
          <p:cNvPr id="3" name="Содержимое 2"/>
          <p:cNvSpPr>
            <a:spLocks noGrp="1"/>
          </p:cNvSpPr>
          <p:nvPr>
            <p:ph idx="1"/>
          </p:nvPr>
        </p:nvSpPr>
        <p:spPr>
          <a:xfrm>
            <a:off x="1043608" y="1052736"/>
            <a:ext cx="7920880" cy="4968553"/>
          </a:xfrm>
        </p:spPr>
        <p:txBody>
          <a:bodyPr/>
          <a:lstStyle/>
          <a:p>
            <a:r>
              <a:rPr lang="ru-RU" sz="1500" dirty="0" smtClean="0">
                <a:solidFill>
                  <a:srgbClr val="002060"/>
                </a:solidFill>
              </a:rPr>
              <a:t>Любящий свою малую родину и имеющий представление о своей стране, испытывающий чувство привязанности к родному дому, семье, близким людям.</a:t>
            </a:r>
          </a:p>
          <a:p>
            <a:r>
              <a:rPr lang="ru-RU" sz="1500" dirty="0" smtClean="0">
                <a:solidFill>
                  <a:srgbClr val="002060"/>
                </a:solidFill>
              </a:rPr>
              <a:t>Различающий основные проявления добра и зла, принимающий и                         уважающий ценности семьи и  общества, правдивый, искренний, способный к сочувствию и заботе, к нравственному поступку, проявляющий задатки чувства долга: ответственность за свои действия и поведение; принимающий и уважающий различия между людьми. Освоивший основы речевой культуры. Дружелюбный и  доброжелательный, умеющий слушать и слышать собеседника, способный взаимодействовать со взрослыми и сверстниками на основе общих  интересов и дел.</a:t>
            </a:r>
          </a:p>
          <a:p>
            <a:r>
              <a:rPr lang="ru-RU" sz="1500" dirty="0" smtClean="0">
                <a:solidFill>
                  <a:srgbClr val="002060"/>
                </a:solidFill>
              </a:rPr>
              <a:t>Любознательный, наблюдательный, испытывающий потребность в                             самовыражении, в том числе творческом, проявляющий активность, самостоятельность, инициативу в  познавательной, игровой,  коммуникативной и продуктивных  видах деятельности и в самообслуживании, обладающий  первичной картиной мира на основе традиционных ценностей российского общества.</a:t>
            </a:r>
          </a:p>
          <a:p>
            <a:r>
              <a:rPr lang="ru-RU" sz="1500" dirty="0" smtClean="0">
                <a:solidFill>
                  <a:srgbClr val="002060"/>
                </a:solidFill>
              </a:rPr>
              <a:t>Владеющий основными навыками личной и общественной гигиены, стремящийся соблюдать правила  безопасного поведения в быту,  социуме (в том числе в цифровой среде), природе.</a:t>
            </a:r>
          </a:p>
          <a:p>
            <a:r>
              <a:rPr lang="ru-RU" sz="1500" b="1" dirty="0" smtClean="0">
                <a:solidFill>
                  <a:srgbClr val="002060"/>
                </a:solidFill>
              </a:rPr>
              <a:t>Понимающий ценность труда в семье и в обществе на основе уважения к людям труда, результатам их деятельности, проявляющий трудолюбие при выполнении поручений и в самостоятельной деятельности.</a:t>
            </a:r>
          </a:p>
          <a:p>
            <a:r>
              <a:rPr lang="ru-RU" sz="1500" dirty="0" smtClean="0">
                <a:solidFill>
                  <a:srgbClr val="002060"/>
                </a:solidFill>
              </a:rPr>
              <a:t>Способный воспринимать и чувствовать прекрасное в быту, природе, поступках, искусстве, стремящийся к отображению прекрасного в продуктивных видах деятельности, обладающий зачатками художественно-эстетического вкуса.</a:t>
            </a:r>
          </a:p>
          <a:p>
            <a:endParaRPr lang="ru-RU"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dirty="0" smtClean="0">
                <a:solidFill>
                  <a:srgbClr val="002060"/>
                </a:solidFill>
              </a:rPr>
              <a:t/>
            </a:r>
            <a:br>
              <a:rPr lang="ru-RU" sz="2000" b="1" dirty="0" smtClean="0">
                <a:solidFill>
                  <a:srgbClr val="002060"/>
                </a:solidFill>
              </a:rPr>
            </a:br>
            <a:r>
              <a:rPr lang="ru-RU" sz="2000" b="1" dirty="0" smtClean="0">
                <a:solidFill>
                  <a:srgbClr val="002060"/>
                </a:solidFill>
              </a:rPr>
              <a:t>РАЗДЕЛ </a:t>
            </a:r>
            <a:r>
              <a:rPr lang="ru-RU" sz="2000" b="1" dirty="0" smtClean="0">
                <a:solidFill>
                  <a:srgbClr val="002060"/>
                </a:solidFill>
              </a:rPr>
              <a:t>2. Содержательный . </a:t>
            </a:r>
            <a:r>
              <a:rPr lang="ru-RU" b="1" dirty="0" smtClean="0">
                <a:solidFill>
                  <a:srgbClr val="002060"/>
                </a:solidFill>
              </a:rPr>
              <a:t/>
            </a:r>
            <a:br>
              <a:rPr lang="ru-RU" b="1" dirty="0" smtClean="0">
                <a:solidFill>
                  <a:srgbClr val="002060"/>
                </a:solidFill>
              </a:rPr>
            </a:br>
            <a:endParaRPr lang="ru-RU" dirty="0"/>
          </a:p>
        </p:txBody>
      </p:sp>
      <p:sp>
        <p:nvSpPr>
          <p:cNvPr id="3" name="Содержимое 2"/>
          <p:cNvSpPr>
            <a:spLocks noGrp="1"/>
          </p:cNvSpPr>
          <p:nvPr>
            <p:ph idx="1"/>
          </p:nvPr>
        </p:nvSpPr>
        <p:spPr>
          <a:xfrm>
            <a:off x="1115616" y="1196752"/>
            <a:ext cx="7571184" cy="4929411"/>
          </a:xfrm>
        </p:spPr>
        <p:txBody>
          <a:bodyPr/>
          <a:lstStyle/>
          <a:p>
            <a:pPr algn="ctr">
              <a:buNone/>
            </a:pPr>
            <a:r>
              <a:rPr lang="ru-RU" sz="1600" dirty="0" smtClean="0">
                <a:solidFill>
                  <a:schemeClr val="accent1">
                    <a:lumMod val="50000"/>
                  </a:schemeClr>
                </a:solidFill>
              </a:rPr>
              <a:t>Модуль «Патриотическое воспитание». </a:t>
            </a:r>
          </a:p>
          <a:p>
            <a:pPr indent="0">
              <a:buNone/>
            </a:pPr>
            <a:r>
              <a:rPr lang="ru-RU" sz="1600" dirty="0" smtClean="0">
                <a:solidFill>
                  <a:schemeClr val="accent1">
                    <a:lumMod val="50000"/>
                  </a:schemeClr>
                </a:solidFill>
              </a:rPr>
              <a:t>С</a:t>
            </a:r>
            <a:r>
              <a:rPr lang="ru-RU" sz="1600" dirty="0" smtClean="0">
                <a:solidFill>
                  <a:schemeClr val="accent1">
                    <a:lumMod val="50000"/>
                  </a:schemeClr>
                </a:solidFill>
              </a:rPr>
              <a:t>оздание условий для становления основ патриотического сознания детей, позитивной социализации ребенка, его всестороннего развития, развития творческих способностей и инициативы. </a:t>
            </a:r>
          </a:p>
          <a:p>
            <a:pPr indent="0" algn="ctr">
              <a:buNone/>
            </a:pPr>
            <a:r>
              <a:rPr lang="ru-RU" sz="1600" dirty="0" smtClean="0">
                <a:solidFill>
                  <a:schemeClr val="accent1">
                    <a:lumMod val="50000"/>
                  </a:schemeClr>
                </a:solidFill>
              </a:rPr>
              <a:t>Модуль «Трудовое воспитание»</a:t>
            </a:r>
          </a:p>
          <a:p>
            <a:pPr>
              <a:buNone/>
            </a:pPr>
            <a:r>
              <a:rPr lang="ru-RU" sz="1600" dirty="0" smtClean="0">
                <a:solidFill>
                  <a:schemeClr val="accent1">
                    <a:lumMod val="50000"/>
                  </a:schemeClr>
                </a:solidFill>
              </a:rPr>
              <a:t>        Основная </a:t>
            </a:r>
            <a:r>
              <a:rPr lang="ru-RU" sz="1600" dirty="0" smtClean="0">
                <a:solidFill>
                  <a:schemeClr val="accent1">
                    <a:lumMod val="50000"/>
                  </a:schemeClr>
                </a:solidFill>
              </a:rPr>
              <a:t>цель трудового воспитания дошкольника заключается в </a:t>
            </a:r>
            <a:r>
              <a:rPr lang="ru-RU" sz="1600" dirty="0" smtClean="0">
                <a:solidFill>
                  <a:schemeClr val="accent1">
                    <a:lumMod val="50000"/>
                  </a:schemeClr>
                </a:solidFill>
              </a:rPr>
              <a:t>формировании ценностного </a:t>
            </a:r>
            <a:r>
              <a:rPr lang="ru-RU" sz="1600" dirty="0" smtClean="0">
                <a:solidFill>
                  <a:schemeClr val="accent1">
                    <a:lumMod val="50000"/>
                  </a:schemeClr>
                </a:solidFill>
              </a:rPr>
              <a:t>отношения детей к труду, трудолюбия, а также в приобщении ребенка к </a:t>
            </a:r>
            <a:r>
              <a:rPr lang="ru-RU" sz="1600" dirty="0" smtClean="0">
                <a:solidFill>
                  <a:schemeClr val="accent1">
                    <a:lumMod val="50000"/>
                  </a:schemeClr>
                </a:solidFill>
              </a:rPr>
              <a:t>труду</a:t>
            </a:r>
            <a:r>
              <a:rPr lang="ru-RU" sz="1600" dirty="0" smtClean="0">
                <a:solidFill>
                  <a:schemeClr val="accent1">
                    <a:lumMod val="50000"/>
                  </a:schemeClr>
                </a:solidFill>
              </a:rPr>
              <a:t>. </a:t>
            </a:r>
            <a:endParaRPr lang="ru-RU" sz="1600" dirty="0" smtClean="0">
              <a:solidFill>
                <a:schemeClr val="accent1">
                  <a:lumMod val="50000"/>
                </a:schemeClr>
              </a:solidFill>
            </a:endParaRPr>
          </a:p>
          <a:p>
            <a:pPr indent="0" algn="ctr">
              <a:buNone/>
            </a:pPr>
            <a:r>
              <a:rPr lang="ru-RU" sz="1600" dirty="0" smtClean="0">
                <a:solidFill>
                  <a:schemeClr val="accent1">
                    <a:lumMod val="50000"/>
                  </a:schemeClr>
                </a:solidFill>
              </a:rPr>
              <a:t>Модуль «Экологическое воспитание»</a:t>
            </a:r>
          </a:p>
          <a:p>
            <a:pPr indent="0">
              <a:buNone/>
            </a:pPr>
            <a:r>
              <a:rPr lang="ru-RU" sz="1600" dirty="0" smtClean="0">
                <a:solidFill>
                  <a:schemeClr val="accent1">
                    <a:lumMod val="50000"/>
                  </a:schemeClr>
                </a:solidFill>
              </a:rPr>
              <a:t>Формирование </a:t>
            </a:r>
            <a:r>
              <a:rPr lang="ru-RU" sz="1600" dirty="0" smtClean="0">
                <a:solidFill>
                  <a:schemeClr val="accent1">
                    <a:lumMod val="50000"/>
                  </a:schemeClr>
                </a:solidFill>
              </a:rPr>
              <a:t>культуры поведения  в природе, которая проявляется в положительном отношении к своему здоровью, к </a:t>
            </a:r>
            <a:r>
              <a:rPr lang="ru-RU" sz="1600" dirty="0" smtClean="0">
                <a:solidFill>
                  <a:schemeClr val="accent1">
                    <a:lumMod val="50000"/>
                  </a:schemeClr>
                </a:solidFill>
              </a:rPr>
              <a:t> </a:t>
            </a:r>
            <a:r>
              <a:rPr lang="ru-RU" sz="1600" dirty="0" smtClean="0">
                <a:solidFill>
                  <a:schemeClr val="accent1">
                    <a:lumMod val="50000"/>
                  </a:schemeClr>
                </a:solidFill>
              </a:rPr>
              <a:t>окружающему миру, в ответственном отношении к природе, к соблюдению норм и правил поведения по отношению к </a:t>
            </a:r>
            <a:r>
              <a:rPr lang="ru-RU" sz="1600" dirty="0" smtClean="0">
                <a:solidFill>
                  <a:schemeClr val="accent1">
                    <a:lumMod val="50000"/>
                  </a:schemeClr>
                </a:solidFill>
              </a:rPr>
              <a:t>ней.</a:t>
            </a:r>
          </a:p>
          <a:p>
            <a:pPr indent="0" algn="ctr">
              <a:buNone/>
            </a:pPr>
            <a:r>
              <a:rPr lang="ru-RU" sz="1600" dirty="0" smtClean="0">
                <a:solidFill>
                  <a:schemeClr val="accent1">
                    <a:lumMod val="50000"/>
                  </a:schemeClr>
                </a:solidFill>
              </a:rPr>
              <a:t>Модуль «Основы здорового образа жизни» </a:t>
            </a:r>
          </a:p>
          <a:p>
            <a:pPr indent="0">
              <a:buNone/>
            </a:pPr>
            <a:r>
              <a:rPr lang="ru-RU" sz="1600" dirty="0" smtClean="0">
                <a:solidFill>
                  <a:schemeClr val="accent1">
                    <a:lumMod val="50000"/>
                  </a:schemeClr>
                </a:solidFill>
              </a:rPr>
              <a:t>Включает физическое </a:t>
            </a:r>
            <a:r>
              <a:rPr lang="ru-RU" sz="1600" dirty="0" smtClean="0">
                <a:solidFill>
                  <a:schemeClr val="accent1">
                    <a:lumMod val="50000"/>
                  </a:schemeClr>
                </a:solidFill>
              </a:rPr>
              <a:t>воспитание и формирование культуры </a:t>
            </a:r>
            <a:r>
              <a:rPr lang="ru-RU" sz="1600" dirty="0" smtClean="0">
                <a:solidFill>
                  <a:schemeClr val="accent1">
                    <a:lumMod val="50000"/>
                  </a:schemeClr>
                </a:solidFill>
              </a:rPr>
              <a:t>здоровья. </a:t>
            </a:r>
            <a:endParaRPr lang="ru-RU" sz="1600" dirty="0" smtClean="0">
              <a:solidFill>
                <a:schemeClr val="accent1">
                  <a:lumMod val="50000"/>
                </a:schemeClr>
              </a:solidFill>
            </a:endParaRPr>
          </a:p>
        </p:txBody>
      </p:sp>
    </p:spTree>
  </p:cSld>
  <p:clrMapOvr>
    <a:masterClrMapping/>
  </p:clrMapOvr>
</p:sld>
</file>

<file path=ppt/theme/theme1.xml><?xml version="1.0" encoding="utf-8"?>
<a:theme xmlns:a="http://schemas.openxmlformats.org/drawingml/2006/main" name="1_Тема Office">
  <a:themeElements>
    <a:clrScheme name="Другая 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70C0"/>
      </a:hlink>
      <a:folHlink>
        <a:srgbClr val="0070C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967</Words>
  <Application>Microsoft Office PowerPoint</Application>
  <PresentationFormat>Экран (4:3)</PresentationFormat>
  <Paragraphs>80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1_Тема Office</vt:lpstr>
      <vt:lpstr>Муниципальное казенное дошкольное образовательное учреждение  Тарнопольский детский сад</vt:lpstr>
      <vt:lpstr>Структура программы </vt:lpstr>
      <vt:lpstr>Слайд 3</vt:lpstr>
      <vt:lpstr>Характеристика особенностей воспитательного процесса</vt:lpstr>
      <vt:lpstr>Основными традициями воспитания в образовательной организации  являются следующие: </vt:lpstr>
      <vt:lpstr>Основными традициями воспитания в образовательной организации  являются следующие:</vt:lpstr>
      <vt:lpstr>Целевые ориентиры воспитательной работы для детей раннего возраста (к 3 годам)  </vt:lpstr>
      <vt:lpstr>Целевые ориентиры воспитательной работы для детей дошкольного возраста (до 8 лет)  </vt:lpstr>
      <vt:lpstr> РАЗДЕЛ 2. Содержательный .  </vt:lpstr>
      <vt:lpstr> Совместные мероприятия с родителями </vt:lpstr>
      <vt:lpstr> РАЗДЕЛ 3. Организационный. Организационные условия реализации программы воспитания . </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 презентации</dc:title>
  <dc:creator>Шаблон Фокиной Л. П.</dc:creator>
  <cp:lastModifiedBy>Windows User</cp:lastModifiedBy>
  <cp:revision>37</cp:revision>
  <dcterms:created xsi:type="dcterms:W3CDTF">2014-07-06T18:18:01Z</dcterms:created>
  <dcterms:modified xsi:type="dcterms:W3CDTF">2021-09-10T07:49:48Z</dcterms:modified>
</cp:coreProperties>
</file>